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图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图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2;p30" descr="Google Shape;12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2" y="1639340"/>
            <a:ext cx="2645171" cy="374537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标题文本"/>
          <p:cNvSpPr txBox="1"/>
          <p:nvPr>
            <p:ph type="title"/>
          </p:nvPr>
        </p:nvSpPr>
        <p:spPr>
          <a:xfrm>
            <a:off x="1496288" y="5750342"/>
            <a:ext cx="21474549" cy="2824460"/>
          </a:xfrm>
          <a:prstGeom prst="rect">
            <a:avLst/>
          </a:prstGeom>
        </p:spPr>
        <p:txBody>
          <a:bodyPr lIns="91350" tIns="91350" rIns="91350" bIns="91350" anchor="b"/>
          <a:lstStyle>
            <a:lvl1pPr algn="ctr" defTabSz="1828800">
              <a:lnSpc>
                <a:spcPct val="90000"/>
              </a:lnSpc>
              <a:defRPr b="0" spc="0" sz="8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1" name="正文级别 1…"/>
          <p:cNvSpPr txBox="1"/>
          <p:nvPr>
            <p:ph type="body" sz="quarter" idx="1"/>
          </p:nvPr>
        </p:nvSpPr>
        <p:spPr>
          <a:xfrm>
            <a:off x="1496288" y="8574802"/>
            <a:ext cx="21474549" cy="1117603"/>
          </a:xfrm>
          <a:prstGeom prst="rect">
            <a:avLst/>
          </a:prstGeom>
        </p:spPr>
        <p:txBody>
          <a:bodyPr lIns="91350" tIns="91350" rIns="91350" bIns="91350"/>
          <a:lstStyle>
            <a:lvl1pPr marL="457200" indent="-228600" algn="ctr" defTabSz="1828800">
              <a:spcBef>
                <a:spcPts val="2000"/>
              </a:spcBef>
              <a:buSzTx/>
              <a:buNone/>
              <a:defRPr sz="40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228600" algn="ctr" defTabSz="1828800">
              <a:spcBef>
                <a:spcPts val="2000"/>
              </a:spcBef>
              <a:buSzTx/>
              <a:buNone/>
              <a:defRPr sz="40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57200" indent="685800" algn="ctr" defTabSz="1828800">
              <a:spcBef>
                <a:spcPts val="2000"/>
              </a:spcBef>
              <a:buSzTx/>
              <a:buNone/>
              <a:defRPr sz="40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200" indent="1143000" algn="ctr" defTabSz="1828800">
              <a:spcBef>
                <a:spcPts val="2000"/>
              </a:spcBef>
              <a:buSzTx/>
              <a:buNone/>
              <a:defRPr sz="40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200" indent="1600200" algn="ctr" defTabSz="1828800">
              <a:spcBef>
                <a:spcPts val="2000"/>
              </a:spcBef>
              <a:buSzTx/>
              <a:buNone/>
              <a:defRPr sz="40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Google Shape;15;p30"/>
          <p:cNvSpPr/>
          <p:nvPr/>
        </p:nvSpPr>
        <p:spPr>
          <a:xfrm>
            <a:off x="0" y="11542710"/>
            <a:ext cx="24384000" cy="2249491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90000"/>
              </a:lnSpc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幻灯片编号"/>
          <p:cNvSpPr txBox="1"/>
          <p:nvPr>
            <p:ph type="sldNum" sz="quarter" idx="2"/>
          </p:nvPr>
        </p:nvSpPr>
        <p:spPr>
          <a:xfrm>
            <a:off x="16940669" y="12448486"/>
            <a:ext cx="534532" cy="528430"/>
          </a:xfrm>
          <a:prstGeom prst="rect">
            <a:avLst/>
          </a:prstGeom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9;p29"/>
          <p:cNvSpPr/>
          <p:nvPr/>
        </p:nvSpPr>
        <p:spPr>
          <a:xfrm>
            <a:off x="1478820" y="1302439"/>
            <a:ext cx="22392569" cy="1"/>
          </a:xfrm>
          <a:prstGeom prst="line">
            <a:avLst/>
          </a:prstGeom>
          <a:ln w="101600">
            <a:solidFill>
              <a:srgbClr val="EE4D2D"/>
            </a:solidFill>
          </a:ln>
        </p:spPr>
        <p:txBody>
          <a:bodyPr tIns="91439" bIns="91439"/>
          <a:lstStyle/>
          <a:p>
            <a:pPr algn="l" defTabSz="1828800"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61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rcRect l="0" t="0" r="71131" b="0"/>
          <a:stretch>
            <a:fillRect/>
          </a:stretch>
        </p:blipFill>
        <p:spPr>
          <a:xfrm>
            <a:off x="415745" y="405157"/>
            <a:ext cx="901009" cy="98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标题文本"/>
          <p:cNvSpPr txBox="1"/>
          <p:nvPr>
            <p:ph type="title"/>
          </p:nvPr>
        </p:nvSpPr>
        <p:spPr>
          <a:xfrm>
            <a:off x="1473200" y="127000"/>
            <a:ext cx="21488987" cy="1161156"/>
          </a:xfrm>
          <a:prstGeom prst="rect">
            <a:avLst/>
          </a:prstGeom>
        </p:spPr>
        <p:txBody>
          <a:bodyPr lIns="137100" tIns="137100" rIns="137100" bIns="137100" anchor="b"/>
          <a:lstStyle>
            <a:lvl1pPr defTabSz="1828800">
              <a:lnSpc>
                <a:spcPct val="90000"/>
              </a:lnSpc>
              <a:defRPr spc="0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" name="正文级别 1…"/>
          <p:cNvSpPr txBox="1"/>
          <p:nvPr>
            <p:ph type="body" idx="1"/>
          </p:nvPr>
        </p:nvSpPr>
        <p:spPr>
          <a:xfrm>
            <a:off x="1473200" y="2629243"/>
            <a:ext cx="21488987" cy="8702680"/>
          </a:xfrm>
          <a:prstGeom prst="rect">
            <a:avLst/>
          </a:prstGeom>
        </p:spPr>
        <p:txBody>
          <a:bodyPr lIns="91399" tIns="91399" rIns="91399" bIns="91399"/>
          <a:lstStyle>
            <a:lvl1pPr marL="800100" indent="-685800" defTabSz="1828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3600"/>
              <a:buFont typeface="Arial"/>
              <a:buChar char="▪"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1257300" indent="-685800" defTabSz="1828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3600"/>
              <a:buFont typeface="Arial"/>
              <a:buChar char="o"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1714500" indent="-685800" defTabSz="1828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3600"/>
              <a:buFont typeface="Arial"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2171700" indent="-685800" defTabSz="1828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3600"/>
              <a:buFont typeface="Arial"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2628900" indent="-685800" defTabSz="1828800">
              <a:lnSpc>
                <a:spcPct val="100000"/>
              </a:lnSpc>
              <a:spcBef>
                <a:spcPts val="0"/>
              </a:spcBef>
              <a:buClr>
                <a:srgbClr val="FF6600"/>
              </a:buClr>
              <a:buSzPts val="3600"/>
              <a:buFont typeface="Arial"/>
              <a:defRPr sz="3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23455214" y="12813610"/>
            <a:ext cx="534532" cy="528430"/>
          </a:xfrm>
          <a:prstGeom prst="rect">
            <a:avLst/>
          </a:prstGeom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reference/storage/" TargetMode="External"/><Relationship Id="rId3" Type="http://schemas.openxmlformats.org/officeDocument/2006/relationships/image" Target="../media/image1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options/" TargetMode="External"/><Relationship Id="rId3" Type="http://schemas.openxmlformats.org/officeDocument/2006/relationships/image" Target="../media/image12.tif"/><Relationship Id="rId4" Type="http://schemas.openxmlformats.org/officeDocument/2006/relationships/hyperlink" Target="https://developer.chrome.com/docs/extensions/mv3/override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developer.chrome.com/docs/extensions/reference/contextMenus/" TargetMode="External"/><Relationship Id="rId7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reference/commands/" TargetMode="External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declare_permissions/" TargetMode="External"/><Relationship Id="rId3" Type="http://schemas.openxmlformats.org/officeDocument/2006/relationships/image" Target="../media/image13.tif"/><Relationship Id="rId4" Type="http://schemas.openxmlformats.org/officeDocument/2006/relationships/hyperlink" Target="https://developer.chrome.com/docs/extensions/mv3/permission_warnings/" TargetMode="External"/><Relationship Id="rId5" Type="http://schemas.openxmlformats.org/officeDocument/2006/relationships/image" Target="../media/image14.tif"/><Relationship Id="rId6" Type="http://schemas.openxmlformats.org/officeDocument/2006/relationships/hyperlink" Target="https://developer.chrome.com/docs/extensions/mv3/match_patterns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richNotifications/" TargetMode="External"/><Relationship Id="rId3" Type="http://schemas.openxmlformats.org/officeDocument/2006/relationships/image" Target="../media/image1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reference/browserAction/" TargetMode="External"/><Relationship Id="rId3" Type="http://schemas.openxmlformats.org/officeDocument/2006/relationships/hyperlink" Target="https://developer.chrome.com/docs/extensions/reference/commands/" TargetMode="External"/><Relationship Id="rId4" Type="http://schemas.openxmlformats.org/officeDocument/2006/relationships/hyperlink" Target="https://developer.chrome.com/docs/extensions/reference/contextMenus/" TargetMode="External"/><Relationship Id="rId5" Type="http://schemas.openxmlformats.org/officeDocument/2006/relationships/hyperlink" Target="https://developer.chrome.com/docs/extensions/reference/omnibox/" TargetMode="External"/><Relationship Id="rId6" Type="http://schemas.openxmlformats.org/officeDocument/2006/relationships/hyperlink" Target="https://developer.chrome.com/docs/extensions/mv3/override/" TargetMode="External"/><Relationship Id="rId7" Type="http://schemas.openxmlformats.org/officeDocument/2006/relationships/hyperlink" Target="https://developer.chrome.com/docs/extensions/reference/pageAction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a11y/" TargetMode="External"/><Relationship Id="rId3" Type="http://schemas.openxmlformats.org/officeDocument/2006/relationships/hyperlink" Target="https://developer.chrome.com/docs/extensions/mv3/migrating_to_service_workers/" TargetMode="External"/><Relationship Id="rId4" Type="http://schemas.openxmlformats.org/officeDocument/2006/relationships/hyperlink" Target="https://developer.chrome.com/docs/extensions/reference/i18n/" TargetMode="External"/><Relationship Id="rId5" Type="http://schemas.openxmlformats.org/officeDocument/2006/relationships/hyperlink" Target="https://developer.chrome.com/docs/extensions/reference/identity/" TargetMode="External"/><Relationship Id="rId6" Type="http://schemas.openxmlformats.org/officeDocument/2006/relationships/hyperlink" Target="https://developer.chrome.com/docs/extensions/reference/management/" TargetMode="External"/><Relationship Id="rId7" Type="http://schemas.openxmlformats.org/officeDocument/2006/relationships/hyperlink" Target="https://developer.chrome.com/docs/extensions/mv3/messaging/" TargetMode="External"/><Relationship Id="rId8" Type="http://schemas.openxmlformats.org/officeDocument/2006/relationships/hyperlink" Target="https://developer.chrome.com/docs/extensions/mv3/options/" TargetMode="External"/><Relationship Id="rId9" Type="http://schemas.openxmlformats.org/officeDocument/2006/relationships/hyperlink" Target="https://developer.chrome.com/docs/extensions/reference/permissions/" TargetMode="External"/><Relationship Id="rId10" Type="http://schemas.openxmlformats.org/officeDocument/2006/relationships/hyperlink" Target="https://developer.chrome.com/docs/extensions/reference/storage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reference/bookmarks/" TargetMode="External"/><Relationship Id="rId3" Type="http://schemas.openxmlformats.org/officeDocument/2006/relationships/hyperlink" Target="https://developer.chrome.com/docs/extensions/reference/browsingData/" TargetMode="External"/><Relationship Id="rId4" Type="http://schemas.openxmlformats.org/officeDocument/2006/relationships/hyperlink" Target="https://developer.chrome.com/docs/extensions/reference/downloads/" TargetMode="External"/><Relationship Id="rId5" Type="http://schemas.openxmlformats.org/officeDocument/2006/relationships/hyperlink" Target="https://developer.chrome.com/docs/extensions/reference/fontSettings/" TargetMode="External"/><Relationship Id="rId6" Type="http://schemas.openxmlformats.org/officeDocument/2006/relationships/hyperlink" Target="https://developer.chrome.com/docs/extensions/reference/history/" TargetMode="External"/><Relationship Id="rId7" Type="http://schemas.openxmlformats.org/officeDocument/2006/relationships/hyperlink" Target="https://developer.chrome.com/docs/extensions/reference/privacy/" TargetMode="External"/><Relationship Id="rId8" Type="http://schemas.openxmlformats.org/officeDocument/2006/relationships/hyperlink" Target="https://developer.chrome.com/docs/extensions/reference/proxy/" TargetMode="External"/><Relationship Id="rId9" Type="http://schemas.openxmlformats.org/officeDocument/2006/relationships/hyperlink" Target="https://developer.chrome.com/docs/extensions/reference/sessions/" TargetMode="External"/><Relationship Id="rId10" Type="http://schemas.openxmlformats.org/officeDocument/2006/relationships/hyperlink" Target="https://developer.chrome.com/docs/extensions/reference/tabs/" TargetMode="External"/><Relationship Id="rId11" Type="http://schemas.openxmlformats.org/officeDocument/2006/relationships/hyperlink" Target="https://developer.chrome.com/docs/extensions/reference/topSites/" TargetMode="External"/><Relationship Id="rId12" Type="http://schemas.openxmlformats.org/officeDocument/2006/relationships/hyperlink" Target="https://developer.chrome.com/docs/extensions/mv3/themes/" TargetMode="External"/><Relationship Id="rId13" Type="http://schemas.openxmlformats.org/officeDocument/2006/relationships/hyperlink" Target="https://developer.chrome.com/docs/extensions/reference/windows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manifest/activeTab/" TargetMode="External"/><Relationship Id="rId3" Type="http://schemas.openxmlformats.org/officeDocument/2006/relationships/hyperlink" Target="https://developer.chrome.com/docs/extensions/reference/contentSettings/" TargetMode="External"/><Relationship Id="rId4" Type="http://schemas.openxmlformats.org/officeDocument/2006/relationships/hyperlink" Target="https://developer.chrome.com/docs/extensions/mv3/content_scripts/" TargetMode="External"/><Relationship Id="rId5" Type="http://schemas.openxmlformats.org/officeDocument/2006/relationships/hyperlink" Target="https://developer.chrome.com/docs/extensions/reference/cookies/" TargetMode="External"/><Relationship Id="rId6" Type="http://schemas.openxmlformats.org/officeDocument/2006/relationships/hyperlink" Target="https://developer.chrome.com/docs/extensions/mv3/xhr/" TargetMode="External"/><Relationship Id="rId7" Type="http://schemas.openxmlformats.org/officeDocument/2006/relationships/hyperlink" Target="https://developer.chrome.com/docs/extensions/reference/declarativeContent/" TargetMode="External"/><Relationship Id="rId8" Type="http://schemas.openxmlformats.org/officeDocument/2006/relationships/hyperlink" Target="https://developer.chrome.com/docs/extensions/reference/desktopCapture/" TargetMode="External"/><Relationship Id="rId9" Type="http://schemas.openxmlformats.org/officeDocument/2006/relationships/hyperlink" Target="https://developer.chrome.com/docs/extensions/reference/pageCapture/" TargetMode="External"/><Relationship Id="rId10" Type="http://schemas.openxmlformats.org/officeDocument/2006/relationships/hyperlink" Target="https://developer.chrome.com/docs/extensions/reference/tabCapture/" TargetMode="External"/><Relationship Id="rId11" Type="http://schemas.openxmlformats.org/officeDocument/2006/relationships/hyperlink" Target="https://developer.chrome.com/docs/extensions/reference/webNavigation/" TargetMode="External"/><Relationship Id="rId12" Type="http://schemas.openxmlformats.org/officeDocument/2006/relationships/hyperlink" Target="https://developer.chrome.com/docs/extensions/reference/declarativeNetRequest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www.smashingmagazine.com/2017/04/browser-extension-edge-chrome-firefox-opera-brave-vivaldi/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intro/" TargetMode="External"/><Relationship Id="rId3" Type="http://schemas.openxmlformats.org/officeDocument/2006/relationships/hyperlink" Target="https://developer.mozilla.org/en-US/docs/Mozilla/Add-ons/WebExtensions/API" TargetMode="External"/><Relationship Id="rId4" Type="http://schemas.openxmlformats.org/officeDocument/2006/relationships/hyperlink" Target="https://www.smashingmagazine.com/2017/04/browser-extension-edge-chrome-firefox-opera-brave-vivaldi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oogleChrome/chrome-extensions-samples" TargetMode="External"/><Relationship Id="rId3" Type="http://schemas.openxmlformats.org/officeDocument/2006/relationships/hyperlink" Target="chrome://extensions/" TargetMode="External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2/manifest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content_scripts/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background_pages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reference/browserAction/" TargetMode="External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eveloper.chrome.com/docs/extensions/mv3/messaging/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55;p1"/>
          <p:cNvSpPr txBox="1"/>
          <p:nvPr>
            <p:ph type="title"/>
          </p:nvPr>
        </p:nvSpPr>
        <p:spPr>
          <a:xfrm>
            <a:off x="1496286" y="5750342"/>
            <a:ext cx="21474550" cy="2824460"/>
          </a:xfrm>
          <a:prstGeom prst="rect">
            <a:avLst/>
          </a:prstGeom>
        </p:spPr>
        <p:txBody>
          <a:bodyPr/>
          <a:lstStyle>
            <a:lvl1pPr>
              <a:defRPr b="1" sz="8000"/>
            </a:lvl1pPr>
          </a:lstStyle>
          <a:p>
            <a:pPr/>
            <a:r>
              <a:t>Chrome 扩展开发介绍</a:t>
            </a:r>
          </a:p>
        </p:txBody>
      </p:sp>
      <p:sp>
        <p:nvSpPr>
          <p:cNvPr id="174" name="Google Shape;56;p1"/>
          <p:cNvSpPr txBox="1"/>
          <p:nvPr>
            <p:ph type="body" sz="quarter" idx="1"/>
          </p:nvPr>
        </p:nvSpPr>
        <p:spPr>
          <a:xfrm>
            <a:off x="1496286" y="8574802"/>
            <a:ext cx="21474550" cy="1117603"/>
          </a:xfrm>
          <a:prstGeom prst="rect">
            <a:avLst/>
          </a:prstGeom>
        </p:spPr>
        <p:txBody>
          <a:bodyPr/>
          <a:lstStyle/>
          <a:p>
            <a:pPr marL="526033" indent="-526033" defTabSz="1389888">
              <a:spcBef>
                <a:spcPts val="0"/>
              </a:spcBef>
              <a:defRPr sz="3040"/>
            </a:pPr>
            <a:r>
              <a:t>2020.12.31</a:t>
            </a:r>
          </a:p>
          <a:p>
            <a:pPr marL="526033" indent="-526033" defTabSz="1389888">
              <a:spcBef>
                <a:spcPts val="0"/>
              </a:spcBef>
              <a:defRPr sz="3040"/>
            </a:pPr>
            <a:r>
              <a:t>黄浩扬</a:t>
            </a:r>
          </a:p>
        </p:txBody>
      </p:sp>
      <p:grpSp>
        <p:nvGrpSpPr>
          <p:cNvPr id="177" name="Google Shape;57;p1"/>
          <p:cNvGrpSpPr/>
          <p:nvPr/>
        </p:nvGrpSpPr>
        <p:grpSpPr>
          <a:xfrm>
            <a:off x="20978648" y="-5"/>
            <a:ext cx="3405355" cy="772520"/>
            <a:chOff x="0" y="0"/>
            <a:chExt cx="3405354" cy="772518"/>
          </a:xfrm>
        </p:grpSpPr>
        <p:sp>
          <p:nvSpPr>
            <p:cNvPr id="175" name="Google Shape;58;p1"/>
            <p:cNvSpPr/>
            <p:nvPr/>
          </p:nvSpPr>
          <p:spPr>
            <a:xfrm>
              <a:off x="-1" y="-1"/>
              <a:ext cx="3405356" cy="772520"/>
            </a:xfrm>
            <a:prstGeom prst="rect">
              <a:avLst/>
            </a:prstGeom>
            <a:solidFill>
              <a:srgbClr val="EE4D2D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Google Shape;59;p1"/>
            <p:cNvSpPr txBox="1"/>
            <p:nvPr/>
          </p:nvSpPr>
          <p:spPr>
            <a:xfrm>
              <a:off x="91440" y="97474"/>
              <a:ext cx="3222477" cy="577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ctr">
              <a:spAutoFit/>
            </a:bodyPr>
            <a:lstStyle/>
            <a:p>
              <a:pPr defTabSz="1828800">
                <a:defRPr sz="2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Credit</a:t>
              </a:r>
              <a:r>
                <a:t> </a:t>
              </a:r>
              <a:r>
                <a:t>FE</a:t>
              </a:r>
              <a:r>
                <a:t> </a:t>
              </a:r>
              <a:r>
                <a:t>TEAM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48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49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0" name="长连接的通信："/>
          <p:cNvSpPr txBox="1"/>
          <p:nvPr/>
        </p:nvSpPr>
        <p:spPr>
          <a:xfrm>
            <a:off x="1207515" y="1725676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长连接的通信：</a:t>
            </a:r>
          </a:p>
        </p:txBody>
      </p:sp>
      <p:pic>
        <p:nvPicPr>
          <p:cNvPr id="2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822" y="2445952"/>
            <a:ext cx="10093948" cy="4652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641" y="7494054"/>
            <a:ext cx="9407800" cy="547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99345" y="4071180"/>
            <a:ext cx="7397685" cy="6024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56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57" name="Google Shape;90;p3"/>
          <p:cNvSpPr txBox="1"/>
          <p:nvPr>
            <p:ph type="sldNum" sz="quarter" idx="4294967295"/>
          </p:nvPr>
        </p:nvSpPr>
        <p:spPr>
          <a:xfrm>
            <a:off x="23477834" y="12813610"/>
            <a:ext cx="511910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8" name="Storage：为了保证扩展的高可用性，避免意外停止导致的数据丢失。类似 localStorage，用于扩展存储相关数据。"/>
          <p:cNvSpPr txBox="1"/>
          <p:nvPr/>
        </p:nvSpPr>
        <p:spPr>
          <a:xfrm>
            <a:off x="1237861" y="1860937"/>
            <a:ext cx="205992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Storage</a:t>
            </a:r>
            <a:r>
              <a:t>：为了保证扩展的高可用性，避免意外停止导致的数据丢失。类似 localStorage，用于扩展存储相关数据。</a:t>
            </a:r>
          </a:p>
        </p:txBody>
      </p:sp>
      <p:sp>
        <p:nvSpPr>
          <p:cNvPr id="259" name="content scripts 可以直接访问用户数据，而不需要通过 background scripts；…"/>
          <p:cNvSpPr txBox="1"/>
          <p:nvPr/>
        </p:nvSpPr>
        <p:spPr>
          <a:xfrm>
            <a:off x="1237959" y="8572362"/>
            <a:ext cx="15275053" cy="3010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content scripts 可以直接访问用户数据，而不需要通过 background scripts；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storage.sync API 可以实现同一登录态、不同浏览器扩展数据的同步，localStorage 只能保存数据在本地浏览器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因为是异步的，因此比串行的 localStorage 更快；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用户数据可以存储为对象类型，而 localStorage 只能以字符串形式存储数据;</a:t>
            </a:r>
          </a:p>
        </p:txBody>
      </p:sp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343" y="3001598"/>
            <a:ext cx="10667658" cy="4950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63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64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5" name="Options Page：配置页，用于保留用户一些自定义设置。一般通过 chrome.storage API 保留用户数据"/>
          <p:cNvSpPr txBox="1"/>
          <p:nvPr/>
        </p:nvSpPr>
        <p:spPr>
          <a:xfrm>
            <a:off x="1431248" y="1640950"/>
            <a:ext cx="1820032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Options Page</a:t>
            </a:r>
            <a:r>
              <a:t>：配置页，用于保留用户一些自定义设置。一般通过 chrome.storage API 保留用户数据</a:t>
            </a:r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976" y="2601761"/>
            <a:ext cx="7035996" cy="328044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Override：重载 newtab、bookmark 或 history 其中一个。"/>
          <p:cNvSpPr txBox="1"/>
          <p:nvPr/>
        </p:nvSpPr>
        <p:spPr>
          <a:xfrm>
            <a:off x="1334568" y="6414611"/>
            <a:ext cx="1056894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4" invalidUrl="" action="" tgtFrame="" tooltip="" history="1" highlightClick="0" endSnd="0"/>
              </a:rPr>
              <a:t>Override</a:t>
            </a:r>
            <a:r>
              <a:t>：重载 newtab、bookmark 或 history 其中一个。</a:t>
            </a:r>
          </a:p>
        </p:txBody>
      </p:sp>
      <p:pic>
        <p:nvPicPr>
          <p:cNvPr id="268" name="carbon (8).png" descr="carbon (8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3862" y="7523114"/>
            <a:ext cx="6145070" cy="475809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ontextMenus：页面右键功能。"/>
          <p:cNvSpPr txBox="1"/>
          <p:nvPr/>
        </p:nvSpPr>
        <p:spPr>
          <a:xfrm>
            <a:off x="13376000" y="4464661"/>
            <a:ext cx="603026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6" invalidUrl="" action="" tgtFrame="" tooltip="" history="1" highlightClick="0" endSnd="0"/>
              </a:rPr>
              <a:t>ContextMenus</a:t>
            </a:r>
            <a:r>
              <a:t>：页面右键功能。</a:t>
            </a:r>
          </a:p>
        </p:txBody>
      </p:sp>
      <p:pic>
        <p:nvPicPr>
          <p:cNvPr id="270" name="carbon (9).png" descr="carbon (9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93528" y="5406992"/>
            <a:ext cx="6290828" cy="2859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73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74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5" name="Command：定义键盘按键事件。必须含有 Ctrl/Alt 其中一个，Shift 可选。Mac Ctrl == command"/>
          <p:cNvSpPr txBox="1"/>
          <p:nvPr/>
        </p:nvSpPr>
        <p:spPr>
          <a:xfrm>
            <a:off x="1455435" y="1689323"/>
            <a:ext cx="1748505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Command</a:t>
            </a:r>
            <a:r>
              <a:t>：定义键盘按键事件。必须含有 Ctrl/Alt 其中一个，Shift 可选。Mac Ctrl == command</a:t>
            </a:r>
          </a:p>
        </p:txBody>
      </p:sp>
      <p:pic>
        <p:nvPicPr>
          <p:cNvPr id="276" name="carbon (10).png" descr="carbon (10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3045" y="2803491"/>
            <a:ext cx="13305043" cy="8639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79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80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1" name="Permissions：声明扩展需要的权限(chrome API)，包括对某些域名的访问。"/>
          <p:cNvSpPr txBox="1"/>
          <p:nvPr/>
        </p:nvSpPr>
        <p:spPr>
          <a:xfrm>
            <a:off x="1479622" y="1609162"/>
            <a:ext cx="1359377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Permissions</a:t>
            </a:r>
            <a:r>
              <a:t>：声明扩展需要的权限(chrome API)，包括对某些域名的访问。</a:t>
            </a:r>
          </a:p>
        </p:txBody>
      </p:sp>
      <p:sp>
        <p:nvSpPr>
          <p:cNvPr id="282" name="permissions：必要的权限。格式为 Chrome API 或 域名。…"/>
          <p:cNvSpPr txBox="1"/>
          <p:nvPr/>
        </p:nvSpPr>
        <p:spPr>
          <a:xfrm>
            <a:off x="1750376" y="2332711"/>
            <a:ext cx="9473795" cy="199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04800" indent="-304800" algn="l">
              <a:lnSpc>
                <a:spcPct val="120000"/>
              </a:lnSpc>
              <a:buSzPct val="123000"/>
              <a:buChar char="•"/>
            </a:pPr>
            <a:r>
              <a:t>permissions：必要的权限。格式为 Chrome API 或 域名。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</a:pPr>
            <a:r>
              <a:t>optional_permissions：可选的权限。格式为 Chrome API 或 域名。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</a:pPr>
            <a:r>
              <a:t>host_permissions：需要访问的域名。</a:t>
            </a:r>
          </a:p>
        </p:txBody>
      </p:sp>
      <p:pic>
        <p:nvPicPr>
          <p:cNvPr id="28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696" y="4249008"/>
            <a:ext cx="6293281" cy="708260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permissions 应该严格限制只包含必须的权限。很多权限在扩展安装时…"/>
          <p:cNvSpPr txBox="1"/>
          <p:nvPr/>
        </p:nvSpPr>
        <p:spPr>
          <a:xfrm>
            <a:off x="11220838" y="2304090"/>
            <a:ext cx="10252254" cy="948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algn="l"/>
            <a:r>
              <a:t>permissions 应该严格限制只包含必须的权限。很多权限在扩展安装时</a:t>
            </a:r>
          </a:p>
          <a:p>
            <a:pPr lvl="1" algn="l"/>
            <a:r>
              <a:t>会弹出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4" invalidUrl="" action="" tgtFrame="" tooltip="" history="1" highlightClick="0" endSnd="0"/>
              </a:rPr>
              <a:t>警告提示</a:t>
            </a:r>
            <a:r>
              <a:t>，如果不是必要的权限，应该放到 optional_permissions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65961" y="3514028"/>
            <a:ext cx="9326887" cy="708260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扩展默认只能访问扩展内的资源，通过 chrome.extension.getURL。…"/>
          <p:cNvSpPr txBox="1"/>
          <p:nvPr/>
        </p:nvSpPr>
        <p:spPr>
          <a:xfrm>
            <a:off x="9231198" y="10858238"/>
            <a:ext cx="10511944" cy="137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扩展默认只能访问扩展内的资源，通过 chrome.extension.getURL。</a:t>
            </a:r>
          </a:p>
          <a:p>
            <a:pPr algn="l"/>
            <a:r>
              <a:t>访问其他域名下的资源需要添加对应域名跨域的权限。即 host_permissions。</a:t>
            </a:r>
          </a:p>
          <a:p>
            <a:pPr algn="l"/>
            <a:r>
              <a:t>扩展的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6" invalidUrl="" action="" tgtFrame="" tooltip="" history="1" highlightClick="0" endSnd="0"/>
              </a:rPr>
              <a:t>域名匹配规则</a:t>
            </a:r>
            <a:r>
              <a:t>基本都是基于同一套。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89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90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1" name="notifications：Chrome 提供的提示弹窗，样式比较好看。"/>
          <p:cNvSpPr txBox="1"/>
          <p:nvPr/>
        </p:nvSpPr>
        <p:spPr>
          <a:xfrm>
            <a:off x="1407061" y="1640950"/>
            <a:ext cx="1038037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notifications</a:t>
            </a:r>
            <a:r>
              <a:t>：Chrome 提供的提示弹窗，样式比较好看。</a:t>
            </a:r>
          </a:p>
        </p:txBody>
      </p:sp>
      <p:pic>
        <p:nvPicPr>
          <p:cNvPr id="2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085" y="2804915"/>
            <a:ext cx="8984384" cy="9517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95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96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297" name="表格"/>
          <p:cNvGraphicFramePr/>
          <p:nvPr/>
        </p:nvGraphicFramePr>
        <p:xfrm>
          <a:off x="5478736" y="2338847"/>
          <a:ext cx="12896518" cy="728986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229995"/>
                <a:gridCol w="9653822"/>
              </a:tblGrid>
              <a:tr h="1039595">
                <a:tc gridSpan="2">
                  <a:txBody>
                    <a:bodyPr/>
                    <a:lstStyle/>
                    <a:p>
                      <a:pPr defTabSz="457200"/>
                      <a:r>
                        <a:rPr b="1"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Customize extension user interface</a:t>
                      </a:r>
                    </a:p>
                  </a:txBody>
                  <a:tcPr marL="152400" marR="152400" marT="152400" marB="152400" anchor="ctr" anchorCtr="0" horzOverflow="overflow"/>
                </a:tc>
                <a:tc hMerge="1">
                  <a:tcPr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Browser Actions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Add an icon, tooltip, badge, and popup to the toolbar.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Commands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Add keyboard shortcuts that trigger actions.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Context Menus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Add items to Google Chrome's context menu.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Omnibox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Add keyword functionality to the address bar.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6" invalidUrl="" action="" tgtFrame="" tooltip="" history="1" highlightClick="0" endSnd="0"/>
                        </a:rPr>
                        <a:t>Override Pages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 a version of the New Tab, Bookmark, or History page.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1039595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7" invalidUrl="" action="" tgtFrame="" tooltip="" history="1" highlightClick="0" endSnd="0"/>
                        </a:rPr>
                        <a:t>Page Actions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Dynamically display icons in the toolbar.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300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301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302" name="表格"/>
          <p:cNvGraphicFramePr/>
          <p:nvPr/>
        </p:nvGraphicFramePr>
        <p:xfrm>
          <a:off x="3664729" y="2375295"/>
          <a:ext cx="16087188" cy="829033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20414"/>
                <a:gridCol w="12154073"/>
              </a:tblGrid>
              <a:tr h="827763">
                <a:tc gridSpan="2">
                  <a:txBody>
                    <a:bodyPr/>
                    <a:lstStyle/>
                    <a:p>
                      <a:pPr defTabSz="457200"/>
                      <a:r>
                        <a:rPr b="1"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Build extension utilities</a:t>
                      </a:r>
                    </a:p>
                  </a:txBody>
                  <a:tcPr marL="152400" marR="152400" marT="152400" marB="152400" anchor="ctr" anchorCtr="0" horzOverflow="overflow"/>
                </a:tc>
                <a:tc hMerge="1">
                  <a:tcPr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Accessibility (a11y)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Make an extension accessible to people with disabilities.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Service Workers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Detect and react when something interesting happens.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Internationalization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Work with language and locale.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Identity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Get OAuth2 access tokens.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6" invalidUrl="" action="" tgtFrame="" tooltip="" history="1" highlightClick="0" endSnd="0"/>
                        </a:rPr>
                        <a:t>Management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Manage extensions that are installed and running.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7" invalidUrl="" action="" tgtFrame="" tooltip="" history="1" highlightClick="0" endSnd="0"/>
                        </a:rPr>
                        <a:t>Message Passing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Communicate from a content script to its parent extension, or vice versa.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8" invalidUrl="" action="" tgtFrame="" tooltip="" history="1" highlightClick="0" endSnd="0"/>
                        </a:rPr>
                        <a:t>Options Pages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Let users customize an extension.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9" invalidUrl="" action="" tgtFrame="" tooltip="" history="1" highlightClick="0" endSnd="0"/>
                        </a:rPr>
                        <a:t>Permissions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Modify an extension's permissions.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27763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0" invalidUrl="" action="" tgtFrame="" tooltip="" history="1" highlightClick="0" endSnd="0"/>
                        </a:rPr>
                        <a:t>Storage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Store and retrieve data.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305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306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307" name="表格"/>
          <p:cNvGraphicFramePr/>
          <p:nvPr/>
        </p:nvGraphicFramePr>
        <p:xfrm>
          <a:off x="3149339" y="1962199"/>
          <a:ext cx="17143661" cy="98043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549600"/>
                <a:gridCol w="13581360"/>
              </a:tblGrid>
              <a:tr h="753200">
                <a:tc gridSpan="2">
                  <a:txBody>
                    <a:bodyPr/>
                    <a:lstStyle/>
                    <a:p>
                      <a:pPr defTabSz="457200"/>
                      <a:r>
                        <a:rPr b="1"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Modify and observe the Chrome Browser</a:t>
                      </a:r>
                    </a:p>
                  </a:txBody>
                  <a:tcPr marL="152400" marR="152400" marT="152400" marB="152400" anchor="ctr" anchorCtr="0" horzOverflow="overflow"/>
                </a:tc>
                <a:tc hMerge="1">
                  <a:tcPr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Bookmarks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Create, organize, and manipulate bookmark behavior.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Browsing Data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Remove browsing data from a user's local profile.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Downloads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Programmatically initiate, monitor, manipulate, and search for downloads.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Font Settings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Manage Chrome's font settings.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6" invalidUrl="" action="" tgtFrame="" tooltip="" history="1" highlightClick="0" endSnd="0"/>
                        </a:rPr>
                        <a:t>History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Interact with the browser's record of visited pages.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7" invalidUrl="" action="" tgtFrame="" tooltip="" history="1" highlightClick="0" endSnd="0"/>
                        </a:rPr>
                        <a:t>Privacy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Control Chrome privacy features.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8" invalidUrl="" action="" tgtFrame="" tooltip="" history="1" highlightClick="0" endSnd="0"/>
                        </a:rPr>
                        <a:t>Proxy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Manage Chrome's proxy settings.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9" invalidUrl="" action="" tgtFrame="" tooltip="" history="1" highlightClick="0" endSnd="0"/>
                        </a:rPr>
                        <a:t>Sessions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Query and restore tabs and windows from a browsing session.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0" invalidUrl="" action="" tgtFrame="" tooltip="" history="1" highlightClick="0" endSnd="0"/>
                        </a:rPr>
                        <a:t>Tabs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Create, modify, and rearrange tabs in the browser.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1" invalidUrl="" action="" tgtFrame="" tooltip="" history="1" highlightClick="0" endSnd="0"/>
                        </a:rPr>
                        <a:t>Top Sites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Access users most visited URLs.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2" invalidUrl="" action="" tgtFrame="" tooltip="" history="1" highlightClick="0" endSnd="0"/>
                        </a:rPr>
                        <a:t>Themes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Change the overall appearance of the browser.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753200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3" invalidUrl="" action="" tgtFrame="" tooltip="" history="1" highlightClick="0" endSnd="0"/>
                        </a:rPr>
                        <a:t>Windows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Create, modify, and rearrange windows in the browser.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310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311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aphicFrame>
        <p:nvGraphicFramePr>
          <p:cNvPr id="312" name="表格"/>
          <p:cNvGraphicFramePr/>
          <p:nvPr/>
        </p:nvGraphicFramePr>
        <p:xfrm>
          <a:off x="3180993" y="1965096"/>
          <a:ext cx="17127123" cy="102493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797305"/>
                <a:gridCol w="12317116"/>
              </a:tblGrid>
              <a:tr h="853054">
                <a:tc gridSpan="2">
                  <a:txBody>
                    <a:bodyPr/>
                    <a:lstStyle/>
                    <a:p>
                      <a:pPr defTabSz="457200"/>
                      <a:r>
                        <a:rPr b="1"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Modify and observe the web</a:t>
                      </a:r>
                    </a:p>
                  </a:txBody>
                  <a:tcPr marL="152400" marR="152400" marT="152400" marB="152400" anchor="ctr" anchorCtr="0" horzOverflow="overflow"/>
                </a:tc>
                <a:tc hMerge="1">
                  <a:tcPr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Active Tab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Securely access websites by removing most needs for &lt;all_urls&gt; host permission.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Content Settings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Customize websites features such as cookies, JavaScript, and plugins.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Content Scripts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Run JavaScript code in the context of web pages.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Cookies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Explore and modify the browser's cookie system.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6" invalidUrl="" action="" tgtFrame="" tooltip="" history="1" highlightClick="0" endSnd="0"/>
                        </a:rPr>
                        <a:t>Cross-Origin XHR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 XMLHttpRequest to send and receive data from remote servers.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7" invalidUrl="" action="" tgtFrame="" tooltip="" history="1" highlightClick="0" endSnd="0"/>
                        </a:rPr>
                        <a:t>Declarative Content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Perform actions on the content of a page without requiring permission.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8" invalidUrl="" action="" tgtFrame="" tooltip="" history="1" highlightClick="0" endSnd="0"/>
                        </a:rPr>
                        <a:t>Desktop Capture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Capture content of screen, individual windows or tabs.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9" invalidUrl="" action="" tgtFrame="" tooltip="" history="1" highlightClick="0" endSnd="0"/>
                        </a:rPr>
                        <a:t>Page Capture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Save a tab's source information as MHTML.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0" invalidUrl="" action="" tgtFrame="" tooltip="" history="1" highlightClick="0" endSnd="0"/>
                        </a:rPr>
                        <a:t>Tab Capture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Interact with tab media streams.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1" invalidUrl="" action="" tgtFrame="" tooltip="" history="1" highlightClick="0" endSnd="0"/>
                        </a:rPr>
                        <a:t>Web Navigation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Status updates of navigation requests in-flight.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  <a:tr h="853054">
                <a:tc>
                  <a:txBody>
                    <a:bodyPr/>
                    <a:lstStyle/>
                    <a:p>
                      <a:pPr algn="l" defTabSz="457200">
                        <a:defRPr sz="2400" u="sng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hlinkClick r:id="rId12" invalidUrl="" action="" tgtFrame="" tooltip="" history="1" highlightClick="0" endSnd="0"/>
                        </a:rPr>
                        <a:t>Declarative Net Request</a:t>
                      </a:r>
                    </a:p>
                  </a:txBody>
                  <a:tcPr marL="152400" marR="152400" marT="152400" marB="1524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400">
                          <a:solidFill>
                            <a:srgbClr val="3C404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Provide rules that tell Chrome how to intercept, block, or modify requests in-flight.</a:t>
                      </a:r>
                    </a:p>
                  </a:txBody>
                  <a:tcPr marL="152400" marR="152400" marT="152400" marB="1524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180" name="Google Shape;78;p3"/>
          <p:cNvSpPr txBox="1"/>
          <p:nvPr>
            <p:ph type="title"/>
          </p:nvPr>
        </p:nvSpPr>
        <p:spPr>
          <a:xfrm>
            <a:off x="1447506" y="140671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81" name="Google Shape;79;p3"/>
          <p:cNvSpPr/>
          <p:nvPr/>
        </p:nvSpPr>
        <p:spPr>
          <a:xfrm>
            <a:off x="3448591" y="2584518"/>
            <a:ext cx="11749371" cy="976163"/>
          </a:xfrm>
          <a:prstGeom prst="rect">
            <a:avLst/>
          </a:prstGeom>
          <a:solidFill>
            <a:srgbClr val="EE4D2D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2" name="Google Shape;80;p3"/>
          <p:cNvSpPr txBox="1"/>
          <p:nvPr/>
        </p:nvSpPr>
        <p:spPr>
          <a:xfrm>
            <a:off x="4053707" y="2641920"/>
            <a:ext cx="830259" cy="861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83" name="Google Shape;81;p3"/>
          <p:cNvSpPr txBox="1"/>
          <p:nvPr/>
        </p:nvSpPr>
        <p:spPr>
          <a:xfrm>
            <a:off x="4996103" y="2625599"/>
            <a:ext cx="7352821" cy="8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扩展开发 - MV2</a:t>
            </a:r>
          </a:p>
        </p:txBody>
      </p:sp>
      <p:sp>
        <p:nvSpPr>
          <p:cNvPr id="184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5" name="Google Shape;80;p3"/>
          <p:cNvSpPr txBox="1"/>
          <p:nvPr/>
        </p:nvSpPr>
        <p:spPr>
          <a:xfrm>
            <a:off x="3991493" y="5070949"/>
            <a:ext cx="830259" cy="861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186" name="Google Shape;81;p3"/>
          <p:cNvSpPr txBox="1"/>
          <p:nvPr/>
        </p:nvSpPr>
        <p:spPr>
          <a:xfrm>
            <a:off x="4996103" y="5054627"/>
            <a:ext cx="7352821" cy="8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结合前端框架开发扩展</a:t>
            </a:r>
          </a:p>
        </p:txBody>
      </p:sp>
      <p:sp>
        <p:nvSpPr>
          <p:cNvPr id="187" name="Google Shape;80;p3"/>
          <p:cNvSpPr txBox="1"/>
          <p:nvPr/>
        </p:nvSpPr>
        <p:spPr>
          <a:xfrm>
            <a:off x="3991493" y="7224651"/>
            <a:ext cx="830259" cy="861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</a:t>
            </a:r>
          </a:p>
        </p:txBody>
      </p:sp>
      <p:sp>
        <p:nvSpPr>
          <p:cNvPr id="188" name="Google Shape;81;p3"/>
          <p:cNvSpPr txBox="1"/>
          <p:nvPr/>
        </p:nvSpPr>
        <p:spPr>
          <a:xfrm>
            <a:off x="4996103" y="7208329"/>
            <a:ext cx="7352821" cy="8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l" defTabSz="1828800"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其他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315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2. 结合前端框架开发扩展</a:t>
            </a:r>
          </a:p>
        </p:txBody>
      </p:sp>
      <p:sp>
        <p:nvSpPr>
          <p:cNvPr id="316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7" name="更多参考"/>
          <p:cNvSpPr txBox="1"/>
          <p:nvPr/>
        </p:nvSpPr>
        <p:spPr>
          <a:xfrm>
            <a:off x="21497900" y="11352601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更多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参考</a:t>
            </a:r>
          </a:p>
        </p:txBody>
      </p:sp>
      <p:sp>
        <p:nvSpPr>
          <p:cNvPr id="318" name="用 React CRA 构建一个自己的，扩展开发脚手架"/>
          <p:cNvSpPr txBox="1"/>
          <p:nvPr/>
        </p:nvSpPr>
        <p:spPr>
          <a:xfrm>
            <a:off x="1377885" y="1927346"/>
            <a:ext cx="78585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800"/>
            </a:lvl1pPr>
          </a:lstStyle>
          <a:p>
            <a:pPr/>
            <a:r>
              <a:t>用 React CRA 构建一个自己的，扩展开发脚手架 </a:t>
            </a:r>
          </a:p>
        </p:txBody>
      </p:sp>
      <p:sp>
        <p:nvSpPr>
          <p:cNvPr id="319" name="cra 搭建项目：npx create-react-app my-crx…"/>
          <p:cNvSpPr txBox="1"/>
          <p:nvPr/>
        </p:nvSpPr>
        <p:spPr>
          <a:xfrm>
            <a:off x="1462492" y="3202656"/>
            <a:ext cx="8732928" cy="3060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lnSpc>
                <a:spcPct val="150000"/>
              </a:lnSpc>
              <a:buSzPct val="100000"/>
              <a:buAutoNum type="arabicPeriod" startAt="1"/>
            </a:pPr>
            <a:r>
              <a:t>cra 搭建项目：npx create-react-app my-crx</a:t>
            </a:r>
          </a:p>
          <a:p>
            <a:pPr marL="444500" indent="-444500" algn="l">
              <a:lnSpc>
                <a:spcPct val="150000"/>
              </a:lnSpc>
              <a:buSzPct val="100000"/>
              <a:buAutoNum type="arabicPeriod" startAt="1"/>
            </a:pPr>
            <a:r>
              <a:t>修改 pubilc 目录下 manifest.json 符合 chrome 扩展</a:t>
            </a:r>
          </a:p>
          <a:p>
            <a:pPr marL="444500" indent="-444500" algn="l">
              <a:lnSpc>
                <a:spcPct val="150000"/>
              </a:lnSpc>
              <a:buSzPct val="100000"/>
              <a:buAutoNum type="arabicPeriod" startAt="1"/>
            </a:pPr>
            <a:r>
              <a:t>自定义项目配置：npm i -D react-app-rewired customize-cra</a:t>
            </a:r>
          </a:p>
          <a:p>
            <a:pPr marL="444500" indent="-444500" algn="l">
              <a:lnSpc>
                <a:spcPct val="150000"/>
              </a:lnSpc>
              <a:buSzPct val="100000"/>
              <a:buAutoNum type="arabicPeriod" startAt="1"/>
            </a:pPr>
            <a:r>
              <a:t>自定义打包规则，生成多个结果文件</a:t>
            </a:r>
          </a:p>
          <a:p>
            <a:pPr marL="444500" indent="-444500" algn="l">
              <a:lnSpc>
                <a:spcPct val="150000"/>
              </a:lnSpc>
              <a:buSzPct val="100000"/>
              <a:buAutoNum type="arabicPeriod" startAt="1"/>
            </a:pPr>
            <a:r>
              <a:t>打包文件热更新：npm i -D nom-watch</a:t>
            </a:r>
          </a:p>
        </p:txBody>
      </p:sp>
      <p:sp>
        <p:nvSpPr>
          <p:cNvPr id="320" name="项目链接：gitlab@git.garena.com:haoyang.huang/cra-crx.git"/>
          <p:cNvSpPr txBox="1"/>
          <p:nvPr/>
        </p:nvSpPr>
        <p:spPr>
          <a:xfrm>
            <a:off x="1438319" y="6777273"/>
            <a:ext cx="84362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项目链接：gitlab@git.garena.com:haoyang.huang/cra-crx.git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323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3. 其他</a:t>
            </a:r>
          </a:p>
        </p:txBody>
      </p:sp>
      <p:sp>
        <p:nvSpPr>
          <p:cNvPr id="324" name="Google Shape;90;p3"/>
          <p:cNvSpPr txBox="1"/>
          <p:nvPr>
            <p:ph type="sldNum" sz="quarter" idx="4294967295"/>
          </p:nvPr>
        </p:nvSpPr>
        <p:spPr>
          <a:xfrm>
            <a:off x="23455212" y="12813610"/>
            <a:ext cx="534532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Chrome 在扩展这块，着重在引入 Web 技术和用户数据安全两方面，MV3 已经开始推出…"/>
          <p:cNvSpPr txBox="1"/>
          <p:nvPr/>
        </p:nvSpPr>
        <p:spPr>
          <a:xfrm>
            <a:off x="1478554" y="2142648"/>
            <a:ext cx="14893454" cy="179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Chrome 在扩展这块，着重在引入 Web 技术和用户数据安全两方面，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MV3</a:t>
            </a:r>
            <a:r>
              <a:t> 已经开始推出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现今插件开发已经有了一定的规范，基于 Google-Chromium 开发的浏览器基本遵从同个 API 规范：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3" invalidUrl="" action="" tgtFrame="" tooltip="" history="1" highlightClick="0" endSnd="0"/>
              </a:rPr>
              <a:t>WebExtensions API</a:t>
            </a:r>
            <a:r>
              <a:t>。完全有可能开发一个跨浏览器的扩展.</a:t>
            </a:r>
          </a:p>
        </p:txBody>
      </p:sp>
      <p:sp>
        <p:nvSpPr>
          <p:cNvPr id="326" name="更多参考"/>
          <p:cNvSpPr txBox="1"/>
          <p:nvPr/>
        </p:nvSpPr>
        <p:spPr>
          <a:xfrm>
            <a:off x="21497900" y="11352601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更多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4" invalidUrl="" action="" tgtFrame="" tooltip="" history="1" highlightClick="0" endSnd="0"/>
              </a:rPr>
              <a:t>参考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77;p3"/>
          <p:cNvSpPr txBox="1"/>
          <p:nvPr/>
        </p:nvSpPr>
        <p:spPr>
          <a:xfrm>
            <a:off x="8071893" y="12837796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191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192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3" name="在 Chrome 添加本地扩展：官方例子"/>
          <p:cNvSpPr txBox="1"/>
          <p:nvPr/>
        </p:nvSpPr>
        <p:spPr>
          <a:xfrm>
            <a:off x="1543105" y="3106990"/>
            <a:ext cx="584408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2800">
                <a:solidFill>
                  <a:srgbClr val="000000"/>
                </a:solidFill>
              </a:defRPr>
            </a:pPr>
            <a:r>
              <a:t>在 Chrome 添加本地扩展：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官方例子</a:t>
            </a:r>
          </a:p>
        </p:txBody>
      </p:sp>
      <p:sp>
        <p:nvSpPr>
          <p:cNvPr id="194" name="打开 chrome://extensions/…"/>
          <p:cNvSpPr txBox="1"/>
          <p:nvPr/>
        </p:nvSpPr>
        <p:spPr>
          <a:xfrm>
            <a:off x="1588653" y="4083760"/>
            <a:ext cx="3998063" cy="1786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打开 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3" invalidUrl="" action="" tgtFrame="" tooltip="" history="1" highlightClick="0" endSnd="0"/>
              </a:rPr>
              <a:t>chrome://extensions/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切换右上角开发者模式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将项目文件夹拉入扩展页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80432" y="2751991"/>
            <a:ext cx="8831420" cy="90740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ontent scripts：标签页 F12。…"/>
          <p:cNvSpPr txBox="1"/>
          <p:nvPr/>
        </p:nvSpPr>
        <p:spPr>
          <a:xfrm>
            <a:off x="1616495" y="7449594"/>
            <a:ext cx="5358690" cy="243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content scripts：标签页 F12。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background：扩展页点击“背景页”。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popup：右键图标。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</a:pPr>
            <a:r>
              <a:t>options page：配置页 F12。</a:t>
            </a:r>
          </a:p>
        </p:txBody>
      </p:sp>
      <p:sp>
        <p:nvSpPr>
          <p:cNvPr id="197" name="本地开发联调："/>
          <p:cNvSpPr txBox="1"/>
          <p:nvPr/>
        </p:nvSpPr>
        <p:spPr>
          <a:xfrm>
            <a:off x="1614154" y="6548684"/>
            <a:ext cx="2603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本地开发联调：</a:t>
            </a:r>
          </a:p>
        </p:txBody>
      </p:sp>
      <p:sp>
        <p:nvSpPr>
          <p:cNvPr id="198" name="Chrome 扩展的组成：1个 manifest.json 和其他 web 文件。可以使用 web 技术和浏览器提供的 API。"/>
          <p:cNvSpPr txBox="1"/>
          <p:nvPr/>
        </p:nvSpPr>
        <p:spPr>
          <a:xfrm>
            <a:off x="1488748" y="1760743"/>
            <a:ext cx="1824543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Chrome 扩展的组成：1个 manifest.json 和其他 web 文件。可以使用 web 技术和浏览器提供的 API。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01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02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3" name="manifest.json：扩展相关的配置，必须放在根目录"/>
          <p:cNvSpPr txBox="1"/>
          <p:nvPr/>
        </p:nvSpPr>
        <p:spPr>
          <a:xfrm>
            <a:off x="1471275" y="1823440"/>
            <a:ext cx="903315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manifest.json</a:t>
            </a:r>
            <a:r>
              <a:t>：扩展相关的配置，必须放在根目录</a:t>
            </a:r>
          </a:p>
        </p:txBody>
      </p:sp>
      <p:sp>
        <p:nvSpPr>
          <p:cNvPr id="204" name="manifest_version、name、version 3个是必不可少的，目前 manifest_version 是2。…"/>
          <p:cNvSpPr txBox="1"/>
          <p:nvPr/>
        </p:nvSpPr>
        <p:spPr>
          <a:xfrm>
            <a:off x="1473248" y="2983834"/>
            <a:ext cx="11613491" cy="74703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C7254E"/>
                </a:solidFill>
              </a:defRPr>
            </a:pPr>
            <a:r>
              <a:t>manifest_version</a:t>
            </a:r>
            <a:r>
              <a:rPr>
                <a:solidFill>
                  <a:srgbClr val="333333"/>
                </a:solidFill>
              </a:rPr>
              <a:t>、</a:t>
            </a:r>
            <a:r>
              <a:t>name</a:t>
            </a:r>
            <a:r>
              <a:rPr>
                <a:solidFill>
                  <a:srgbClr val="333333"/>
                </a:solidFill>
              </a:rPr>
              <a:t>、</a:t>
            </a:r>
            <a:r>
              <a:t>version</a:t>
            </a:r>
            <a:r>
              <a:rPr>
                <a:solidFill>
                  <a:srgbClr val="333333"/>
                </a:solidFill>
              </a:rPr>
              <a:t> 3个是必不可少的，目前 manifest_version 是2。</a:t>
            </a:r>
            <a:endParaRPr>
              <a:solidFill>
                <a:srgbClr val="333333"/>
              </a:solidFill>
            </a:endParaRP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page_action 定义弹出菜单。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C7254E"/>
                </a:solidFill>
              </a:defRPr>
            </a:pPr>
            <a:r>
              <a:rPr>
                <a:solidFill>
                  <a:srgbClr val="333333"/>
                </a:solidFill>
              </a:rPr>
              <a:t>background 定义后台脚本。</a:t>
            </a:r>
            <a:endParaRPr>
              <a:solidFill>
                <a:srgbClr val="333333"/>
              </a:solidFill>
            </a:endParaRP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content_scripts 定义嵌入脚本。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options_page/options_ui 定义配置页。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web_accessible_resources 定义引用资源。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permissions 定义需要的 Chrome API。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content_security_policy 定义 CSP 策略。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commands 定义快捷键。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chorme_url_overrides 定义重载配置。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default_locale 定义默认语言。</a:t>
            </a:r>
          </a:p>
          <a:p>
            <a:pPr marL="304800" indent="-304800" algn="l" defTabSz="457200">
              <a:lnSpc>
                <a:spcPct val="150000"/>
              </a:lnSpc>
              <a:buClr>
                <a:srgbClr val="5E5E5E"/>
              </a:buClr>
              <a:buSzPct val="123000"/>
              <a:buChar char="•"/>
              <a:defRPr>
                <a:solidFill>
                  <a:srgbClr val="333333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07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08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9" name="Content Scripts：向页面注入脚本，可以通过配置的方式轻松向指定页面注入JS和CSS"/>
          <p:cNvSpPr txBox="1"/>
          <p:nvPr/>
        </p:nvSpPr>
        <p:spPr>
          <a:xfrm>
            <a:off x="1455435" y="1788642"/>
            <a:ext cx="1563309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Content Scripts</a:t>
            </a:r>
            <a:r>
              <a:t>：向页面注入脚本，可以通过配置的方式轻松向指定页面注入JS和CSS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005" y="2897146"/>
            <a:ext cx="7263568" cy="48099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除了访问页面 DOM 之外，content script 还能过使用部分 Chrome API：…"/>
          <p:cNvSpPr txBox="1"/>
          <p:nvPr/>
        </p:nvSpPr>
        <p:spPr>
          <a:xfrm>
            <a:off x="1297453" y="8347957"/>
            <a:ext cx="9056498" cy="4514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/>
            </a:pPr>
            <a:r>
              <a:t>除了访问页面 DOM 之外，content script 还能过使用部分 Chrome API：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i18n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storage</a:t>
            </a:r>
          </a:p>
          <a:p>
            <a:pPr marL="3048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runtime: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connect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getManifest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getURL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rPr u="sng"/>
              <a:t>id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onConnect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onMessage</a:t>
            </a:r>
          </a:p>
          <a:p>
            <a:pPr lvl="1" marL="914400" indent="-304800" algn="l">
              <a:lnSpc>
                <a:spcPct val="120000"/>
              </a:lnSpc>
              <a:buSzPct val="123000"/>
              <a:buChar char="•"/>
              <a:defRPr sz="2200"/>
            </a:pPr>
            <a:r>
              <a:t>sendMessage</a:t>
            </a:r>
          </a:p>
        </p:txBody>
      </p:sp>
      <p:sp>
        <p:nvSpPr>
          <p:cNvPr id="212" name="可以轻松做到更改页面的全局变量："/>
          <p:cNvSpPr txBox="1"/>
          <p:nvPr/>
        </p:nvSpPr>
        <p:spPr>
          <a:xfrm>
            <a:off x="10630083" y="2702528"/>
            <a:ext cx="4991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可以轻松做到更改页面的全局变量：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31393" y="3681772"/>
            <a:ext cx="9749250" cy="791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16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17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8" name="content scripts 是在一个特殊环境中运行的，它们可以访问所注入页面的 DOM，但是不能访问里面的任何 javascript 变量和函数。 对每个content script来说，就像除了它自己之外再没有其它脚本在运行。 反过来也是成立的：页面的 javascript 也不能访问 content script 中的任何变量和函数。…"/>
          <p:cNvSpPr txBox="1"/>
          <p:nvPr/>
        </p:nvSpPr>
        <p:spPr>
          <a:xfrm>
            <a:off x="1574932" y="2209671"/>
            <a:ext cx="16560171" cy="205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355600">
              <a:lnSpc>
                <a:spcPct val="120000"/>
              </a:lnSpc>
            </a:pPr>
            <a:r>
              <a:t>content scripts 是在一个特殊环境中运行的，它们可以访问所注入页面的 DOM，但是不能访问里面的任何 javascript 变量和函数。 对每个content script来说，就像除了它自己之外再没有其它脚本在运行。 反过来也是成立的：页面的 javascript 也不能访问 content script 中的任何变量和函数。</a:t>
            </a:r>
          </a:p>
          <a:p>
            <a:pPr algn="l" defTabSz="355600">
              <a:lnSpc>
                <a:spcPct val="120000"/>
              </a:lnSpc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content script 不可跨域访问资源。</a:t>
            </a:r>
          </a:p>
        </p:txBody>
      </p:sp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116" y="5212770"/>
            <a:ext cx="9929920" cy="5874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0463" y="5217820"/>
            <a:ext cx="9683932" cy="4284539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mubutton 被点击，将会弹出两个弹窗。"/>
          <p:cNvSpPr txBox="1"/>
          <p:nvPr/>
        </p:nvSpPr>
        <p:spPr>
          <a:xfrm>
            <a:off x="11903265" y="10077347"/>
            <a:ext cx="54775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mubutton 被点击，将会弹出两个弹窗。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24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25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" name="Background Scripts：后台脚本，一个常驻的html。可以使用绝大部分 Chrome API，除了 devtools"/>
          <p:cNvSpPr txBox="1"/>
          <p:nvPr/>
        </p:nvSpPr>
        <p:spPr>
          <a:xfrm>
            <a:off x="1455435" y="1786070"/>
            <a:ext cx="1782480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Background Scripts</a:t>
            </a:r>
            <a:r>
              <a:t>：后台脚本，一个常驻的html。可以使用绝大部分 Chrome API，除了 devtools</a:t>
            </a:r>
          </a:p>
        </p:txBody>
      </p:sp>
      <p:pic>
        <p:nvPicPr>
          <p:cNvPr id="227" name="carbon (6).png" descr="carbon (6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5615" y="5689497"/>
            <a:ext cx="7427565" cy="4256735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扩展是基于事件的程序，background script 就是用于监听这些事件并且做出回应而存在的。从执行一个事件行为开始，就会一直存在直到窗口关闭或者…"/>
          <p:cNvSpPr txBox="1"/>
          <p:nvPr/>
        </p:nvSpPr>
        <p:spPr>
          <a:xfrm>
            <a:off x="1475392" y="2619866"/>
            <a:ext cx="20356069" cy="154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</a:pPr>
            <a:r>
              <a:t>扩展是基于事件的程序，background script 就是用于监听这些事件并且做出回应而存在的。从执行一个事件行为开始，就会一直存在直到窗口关闭或者</a:t>
            </a:r>
          </a:p>
          <a:p>
            <a:pPr algn="l">
              <a:lnSpc>
                <a:spcPct val="120000"/>
              </a:lnSpc>
            </a:pPr>
            <a:r>
              <a:t>跟通信相关的 port 全部关闭。例如使用 chrome.webRequest API 去做请求拦截，background script 将一直运行。</a:t>
            </a:r>
          </a:p>
          <a:p>
            <a:pPr algn="l">
              <a:lnSpc>
                <a:spcPct val="120000"/>
              </a:lnSpc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background script 可以跨域访问资源。</a:t>
            </a:r>
          </a:p>
        </p:txBody>
      </p:sp>
      <p:sp>
        <p:nvSpPr>
          <p:cNvPr id="229" name="一般通过 chrome.runtime.onInstalled.addListener(() =&gt; {}) 监听扩展成功安装后，做一些一次性的初始化工作："/>
          <p:cNvSpPr txBox="1"/>
          <p:nvPr/>
        </p:nvSpPr>
        <p:spPr>
          <a:xfrm>
            <a:off x="1510287" y="4559379"/>
            <a:ext cx="1497086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一般通过 chrome.runtime.onInstalled.addListener(() =&gt; {}) 监听扩展成功安装后，做一些一次性的初始化工作：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525" y="5659099"/>
            <a:ext cx="9303973" cy="431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33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34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Popup：由icon、tooltip、badge(最多4个字符)和popup组成。"/>
          <p:cNvSpPr txBox="1"/>
          <p:nvPr/>
        </p:nvSpPr>
        <p:spPr>
          <a:xfrm>
            <a:off x="1407061" y="1640950"/>
            <a:ext cx="1128420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Popup</a:t>
            </a:r>
            <a:r>
              <a:t>：由icon、tooltip、badge(最多4个字符)和popup组成。</a:t>
            </a:r>
          </a:p>
        </p:txBody>
      </p:sp>
      <p:pic>
        <p:nvPicPr>
          <p:cNvPr id="236" name="carbon (3).png" descr="carbon (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080" y="3931806"/>
            <a:ext cx="5975101" cy="624344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扩展的很多交互都是在这个功能模块完成的"/>
          <p:cNvSpPr txBox="1"/>
          <p:nvPr/>
        </p:nvSpPr>
        <p:spPr>
          <a:xfrm>
            <a:off x="1486666" y="2862578"/>
            <a:ext cx="5905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扩展的很多交互都是在这个功能模块完成的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77;p3"/>
          <p:cNvSpPr txBox="1"/>
          <p:nvPr/>
        </p:nvSpPr>
        <p:spPr>
          <a:xfrm>
            <a:off x="8168640" y="12813610"/>
            <a:ext cx="8046719" cy="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>
            <a:spAutoFit/>
          </a:bodyPr>
          <a:lstStyle>
            <a:lvl1pPr defTabSz="182880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Private &amp; Confidential</a:t>
            </a:r>
          </a:p>
        </p:txBody>
      </p:sp>
      <p:sp>
        <p:nvSpPr>
          <p:cNvPr id="240" name="Google Shape;78;p3"/>
          <p:cNvSpPr txBox="1"/>
          <p:nvPr>
            <p:ph type="title"/>
          </p:nvPr>
        </p:nvSpPr>
        <p:spPr>
          <a:xfrm>
            <a:off x="1473200" y="100479"/>
            <a:ext cx="21488987" cy="1161158"/>
          </a:xfrm>
          <a:prstGeom prst="rect">
            <a:avLst/>
          </a:prstGeom>
        </p:spPr>
        <p:txBody>
          <a:bodyPr/>
          <a:lstStyle/>
          <a:p>
            <a:pPr/>
            <a:r>
              <a:t>1. Chrome 扩展开发</a:t>
            </a:r>
          </a:p>
        </p:txBody>
      </p:sp>
      <p:sp>
        <p:nvSpPr>
          <p:cNvPr id="241" name="Google Shape;90;p3"/>
          <p:cNvSpPr txBox="1"/>
          <p:nvPr>
            <p:ph type="sldNum" sz="quarter" idx="4294967295"/>
          </p:nvPr>
        </p:nvSpPr>
        <p:spPr>
          <a:xfrm>
            <a:off x="23624728" y="12813610"/>
            <a:ext cx="365016" cy="5284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 anchor="ctr"/>
          <a:lstStyle>
            <a:lvl1pPr algn="r" defTabSz="1828800"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2" name="Message Passing：为扩展的不同功能单元提供通信服务。"/>
          <p:cNvSpPr txBox="1"/>
          <p:nvPr/>
        </p:nvSpPr>
        <p:spPr>
          <a:xfrm>
            <a:off x="1382875" y="1761884"/>
            <a:ext cx="1062827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200">
                <a:solidFill>
                  <a:srgbClr val="000000"/>
                </a:solidFill>
              </a:defRPr>
            </a:pP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Message Passing</a:t>
            </a:r>
            <a:r>
              <a:t>：为扩展的不同功能单元提供通信服务。</a:t>
            </a:r>
          </a:p>
        </p:txBody>
      </p:sp>
      <p:sp>
        <p:nvSpPr>
          <p:cNvPr id="243" name="一次性的通信："/>
          <p:cNvSpPr txBox="1"/>
          <p:nvPr/>
        </p:nvSpPr>
        <p:spPr>
          <a:xfrm>
            <a:off x="1451205" y="2523237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pPr/>
            <a:r>
              <a:t>一次性的通信：</a:t>
            </a:r>
          </a:p>
        </p:txBody>
      </p:sp>
      <p:pic>
        <p:nvPicPr>
          <p:cNvPr id="24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5303" y="3132191"/>
            <a:ext cx="11857131" cy="4610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1009" y="7993752"/>
            <a:ext cx="10174217" cy="4814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